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5" r:id="rId4"/>
    <p:sldId id="267" r:id="rId5"/>
    <p:sldId id="270" r:id="rId6"/>
    <p:sldId id="271" r:id="rId7"/>
    <p:sldId id="266" r:id="rId8"/>
    <p:sldId id="273" r:id="rId9"/>
    <p:sldId id="258" r:id="rId10"/>
    <p:sldId id="279" r:id="rId11"/>
    <p:sldId id="277" r:id="rId12"/>
    <p:sldId id="275" r:id="rId13"/>
    <p:sldId id="276" r:id="rId14"/>
    <p:sldId id="278" r:id="rId15"/>
    <p:sldId id="272" r:id="rId16"/>
    <p:sldId id="274" r:id="rId17"/>
  </p:sldIdLst>
  <p:sldSz cx="9144000" cy="5143500" type="screen16x9"/>
  <p:notesSz cx="6858000" cy="91440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87621" autoAdjust="0"/>
  </p:normalViewPr>
  <p:slideViewPr>
    <p:cSldViewPr>
      <p:cViewPr varScale="1">
        <p:scale>
          <a:sx n="95" d="100"/>
          <a:sy n="95" d="100"/>
        </p:scale>
        <p:origin x="-120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  <a:extLst/>
          </a:lstStyle>
          <a:p>
            <a:fld id="{A8ADFD5B-A66C-449C-B6E8-FB716D07777D}" type="datetimeFigureOut">
              <a:rPr lang="en-US" smtClean="0"/>
              <a:pPr/>
              <a:t>11/4/14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  <a:endParaRPr lang="en-US"/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Note</a:t>
            </a:r>
            <a:r>
              <a:rPr lang="en-US" baseline="0" dirty="0" smtClean="0"/>
              <a:t> the bed, the face and the nasal cavities.    This is a patient with a intracranial hemorrhage</a:t>
            </a:r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Using Standardized</a:t>
            </a:r>
            <a:r>
              <a:rPr lang="en-US" baseline="0" dirty="0" smtClean="0"/>
              <a:t> software – not re-inventing the wheel</a:t>
            </a:r>
          </a:p>
          <a:p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Overlaid in</a:t>
            </a:r>
            <a:r>
              <a:rPr lang="en-US" baseline="0" dirty="0" smtClean="0"/>
              <a:t> red is </a:t>
            </a:r>
            <a:r>
              <a:rPr lang="en-US" baseline="0" smtClean="0"/>
              <a:t>the estimated brain mask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0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11/4/14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rPr lang="en-US" smtClean="0"/>
              <a:pPr/>
              <a:t>11/4/14</a:t>
            </a:fld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rPr lang="en-US" smtClean="0"/>
              <a:pPr/>
              <a:t>11/4/14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11/4/14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11/4/14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rPr lang="en-US" smtClean="0"/>
              <a:pPr/>
              <a:t>11/4/14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rPr lang="en-US" smtClean="0"/>
              <a:pPr/>
              <a:t>11/4/14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rPr lang="en-US" smtClean="0"/>
              <a:pPr/>
              <a:t>11/4/14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rPr lang="en-US" smtClean="0"/>
              <a:pPr/>
              <a:t>11/4/14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>
            <a:extLst/>
          </a:lstStyle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lang="en-US" smtClean="0"/>
              <a:pPr/>
              <a:t>11/4/14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2362200" y="438150"/>
            <a:ext cx="6477000" cy="2038350"/>
          </a:xfrm>
        </p:spPr>
        <p:txBody>
          <a:bodyPr/>
          <a:lstStyle>
            <a:extLst/>
          </a:lstStyle>
          <a:p>
            <a:r>
              <a:rPr lang="en-US" b="1" dirty="0"/>
              <a:t>Validated Automatic Brain Extraction of Head CT Images </a:t>
            </a:r>
            <a:endParaRPr lang="en-US" dirty="0">
              <a:effectLst/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>
            <a:extLst/>
          </a:lstStyle>
          <a:p>
            <a:pPr algn="ctr"/>
            <a:r>
              <a:rPr lang="en-US" dirty="0" smtClean="0"/>
              <a:t>John Muschelli (@</a:t>
            </a:r>
            <a:r>
              <a:rPr lang="en-US" dirty="0" err="1" smtClean="0"/>
              <a:t>StrictlyStat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2" y="4450659"/>
            <a:ext cx="2273968" cy="705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8600" y="28575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</a:rPr>
              <a:t>Up to Day 10</a:t>
            </a:r>
            <a:endParaRPr lang="en-US" sz="3000" dirty="0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70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sz="4400" dirty="0" err="1">
                <a:latin typeface="Tw Cen MT (Body)"/>
                <a:cs typeface="Tw Cen MT (Body)"/>
              </a:rPr>
              <a:t>Intraclass</a:t>
            </a:r>
            <a:r>
              <a:rPr lang="en-US" sz="4400" dirty="0">
                <a:latin typeface="Tw Cen MT (Body)"/>
                <a:cs typeface="Tw Cen MT (Body)"/>
              </a:rPr>
              <a:t> Correlation </a:t>
            </a:r>
            <a:r>
              <a:rPr lang="en-US" sz="4400" dirty="0" smtClean="0">
                <a:latin typeface="Tw Cen MT (Body)"/>
                <a:cs typeface="Tw Cen MT (Body)"/>
              </a:rPr>
              <a:t>Estimate</a:t>
            </a:r>
            <a:endParaRPr lang="en-US" sz="4400" dirty="0">
              <a:latin typeface="Tw Cen MT (Body)"/>
              <a:cs typeface="Tw Cen MT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657350"/>
            <a:ext cx="838200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w Cen MT"/>
                <a:cs typeface="Tw Cen MT"/>
              </a:rPr>
              <a:t>1062 images from 133 </a:t>
            </a:r>
            <a:r>
              <a:rPr lang="en-US" sz="3000" dirty="0" smtClean="0">
                <a:latin typeface="Tw Cen MT"/>
                <a:cs typeface="Tw Cen MT"/>
              </a:rPr>
              <a:t>patients, excluding </a:t>
            </a:r>
            <a:r>
              <a:rPr lang="en-US" sz="3000" dirty="0">
                <a:latin typeface="Tw Cen MT"/>
                <a:cs typeface="Tw Cen MT"/>
              </a:rPr>
              <a:t>115 scans for craniotomy or skull stripping failure (9.8%). </a:t>
            </a:r>
            <a:endParaRPr lang="en-US" sz="3000" dirty="0" smtClean="0">
              <a:latin typeface="Tw Cen MT"/>
              <a:cs typeface="Tw Cen MT"/>
            </a:endParaRPr>
          </a:p>
          <a:p>
            <a:endParaRPr lang="en-US" sz="3000" dirty="0">
              <a:latin typeface="Tw Cen MT"/>
              <a:cs typeface="Tw Cen MT"/>
            </a:endParaRPr>
          </a:p>
          <a:p>
            <a:r>
              <a:rPr lang="en-US" sz="3000" dirty="0" err="1" smtClean="0">
                <a:latin typeface="Tw Cen MT"/>
                <a:cs typeface="Tw Cen MT"/>
              </a:rPr>
              <a:t>Intraclass</a:t>
            </a:r>
            <a:r>
              <a:rPr lang="en-US" sz="3000" dirty="0" smtClean="0">
                <a:latin typeface="Tw Cen MT"/>
                <a:cs typeface="Tw Cen MT"/>
              </a:rPr>
              <a:t> correlation estimate: </a:t>
            </a:r>
            <a:r>
              <a:rPr lang="en-US" sz="3000" dirty="0">
                <a:latin typeface="Tw Cen MT"/>
                <a:cs typeface="Tw Cen MT"/>
              </a:rPr>
              <a:t>0.93, (95%CI : 0.91, 0.95). </a:t>
            </a:r>
          </a:p>
          <a:p>
            <a:endParaRPr lang="en-US" sz="3000" dirty="0">
              <a:latin typeface="Tw Cen MT"/>
              <a:cs typeface="Tw Cen MT"/>
            </a:endParaRPr>
          </a:p>
          <a:p>
            <a:endParaRPr lang="en-US" sz="3000" dirty="0" smtClean="0">
              <a:latin typeface="Tw Cen MT"/>
              <a:cs typeface="Tw Cen MT"/>
            </a:endParaRPr>
          </a:p>
          <a:p>
            <a:endParaRPr lang="en-US" sz="3000" dirty="0">
              <a:latin typeface="Tw Cen MT"/>
              <a:cs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16810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BET works with CT, after some processing (namely smoothing)</a:t>
            </a:r>
          </a:p>
          <a:p>
            <a:r>
              <a:rPr lang="en-US" dirty="0"/>
              <a:t>R code: http://</a:t>
            </a:r>
            <a:r>
              <a:rPr lang="en-US" dirty="0" err="1"/>
              <a:t>bit.ly</a:t>
            </a:r>
            <a:r>
              <a:rPr lang="en-US" dirty="0"/>
              <a:t>/CTBET_RCODE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bash code: http://</a:t>
            </a:r>
            <a:r>
              <a:rPr lang="en-US" dirty="0" err="1"/>
              <a:t>bit.ly</a:t>
            </a:r>
            <a:r>
              <a:rPr lang="en-US" dirty="0"/>
              <a:t>/CTBET_BASH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19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1581150"/>
            <a:ext cx="8153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Joint work with: 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78618"/>
            <a:ext cx="1450003" cy="1809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278618"/>
            <a:ext cx="2425700" cy="18629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2278618"/>
            <a:ext cx="1930400" cy="193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425981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Ciprian</a:t>
            </a:r>
            <a:r>
              <a:rPr lang="en-US" dirty="0" smtClean="0"/>
              <a:t> </a:t>
            </a:r>
            <a:r>
              <a:rPr lang="en-US" dirty="0" err="1" smtClean="0"/>
              <a:t>Crainiceanu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429000" y="425981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Daniel Hanley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81800" y="425981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Natalie Ullman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17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this method fail?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2575"/>
            <a:ext cx="9144000" cy="351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7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285750"/>
            <a:ext cx="1295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</a:rPr>
              <a:t>All Data</a:t>
            </a:r>
            <a:endParaRPr 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70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traclass_Correlation_no_crani_check_day1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0" y="285750"/>
            <a:ext cx="152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FFFF"/>
                </a:solidFill>
              </a:rPr>
              <a:t>Up to Day 10</a:t>
            </a:r>
            <a:endParaRPr lang="en-US" sz="3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84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dirty="0" smtClean="0"/>
              <a:t>CT Image (it’s NOT an MRI)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76350"/>
            <a:ext cx="3867150" cy="3867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24400" y="1428750"/>
            <a:ext cx="42672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>
                <a:latin typeface="Tw Cen MT (Body)"/>
                <a:cs typeface="Tw Cen MT (Body)"/>
              </a:rPr>
              <a:t>Hounsfield Units (HU) are “standardized”, unlike MRI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Tw Cen MT (Body)"/>
                <a:cs typeface="Tw Cen MT (Body)"/>
              </a:rPr>
              <a:t>Bone – high intensity (1000)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Tw Cen MT (Body)"/>
                <a:cs typeface="Tw Cen MT (Body)"/>
              </a:rPr>
              <a:t>Air – low intensity (-1000)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 dirty="0" smtClean="0">
                <a:latin typeface="Tw Cen MT (Body)"/>
                <a:cs typeface="Tw Cen MT (Body)"/>
              </a:rPr>
              <a:t>Water - 0</a:t>
            </a:r>
          </a:p>
          <a:p>
            <a:endParaRPr lang="en-US" sz="2000" dirty="0">
              <a:latin typeface="Tw Cen MT (Body)"/>
              <a:cs typeface="Tw Cen MT (Body)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w Cen MT (Body)"/>
                <a:cs typeface="Tw Cen MT (Body)"/>
              </a:rPr>
              <a:t>All “objects” captured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>
              <a:latin typeface="Tw Cen MT (Body)"/>
              <a:cs typeface="Tw Cen MT (Body)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Tw Cen MT (Body)"/>
                <a:cs typeface="Tw Cen MT (Body)"/>
              </a:rPr>
              <a:t>Data from MISTIE and CLEAR stroke trials</a:t>
            </a: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Tw Cen MT (Body)"/>
              <a:cs typeface="Tw Cen MT (Body)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extLst/>
          </a:lstStyle>
          <a:p>
            <a:r>
              <a:rPr lang="en-US" dirty="0" smtClean="0"/>
              <a:t>Goal</a:t>
            </a:r>
            <a:br>
              <a:rPr lang="en-US" dirty="0" smtClean="0"/>
            </a:br>
            <a:r>
              <a:rPr lang="en-US" dirty="0" smtClean="0"/>
              <a:t>Go from this    			to this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76350"/>
            <a:ext cx="3867150" cy="3867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1275588"/>
            <a:ext cx="3867912" cy="386791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352800" y="819150"/>
            <a:ext cx="2514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69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 smtClean="0"/>
              <a:t>How?</a:t>
            </a:r>
            <a:br>
              <a:rPr lang="en-US" dirty="0" smtClean="0"/>
            </a:br>
            <a:r>
              <a:rPr lang="en-US" dirty="0" smtClean="0"/>
              <a:t>Threshold </a:t>
            </a:r>
            <a:r>
              <a:rPr lang="en-US" dirty="0"/>
              <a:t>image (0-100 HU)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275588"/>
            <a:ext cx="3867912" cy="3867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76350"/>
            <a:ext cx="3867150" cy="38671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67200" y="295275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762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514350" indent="-514350"/>
            <a:r>
              <a:rPr lang="en-US" dirty="0" smtClean="0"/>
              <a:t>Smooth </a:t>
            </a:r>
            <a:r>
              <a:rPr lang="en-US" dirty="0"/>
              <a:t>image </a:t>
            </a:r>
            <a:r>
              <a:rPr lang="en-US" dirty="0" smtClean="0"/>
              <a:t>(</a:t>
            </a:r>
            <a:r>
              <a:rPr lang="en-US" dirty="0"/>
              <a:t>1mm 3D Gaussian kernel)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75588"/>
            <a:ext cx="3867912" cy="386791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267200" y="295275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275588"/>
            <a:ext cx="3867912" cy="38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extLst/>
          </a:lstStyle>
          <a:p>
            <a:r>
              <a:rPr lang="en-US" dirty="0"/>
              <a:t>Run BET (Brain Extraction Tool) from FSL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275588"/>
            <a:ext cx="3867912" cy="38679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275588"/>
            <a:ext cx="3867912" cy="386791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267200" y="2952750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12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4800" y="118110"/>
            <a:ext cx="8686800" cy="1005840"/>
          </a:xfrm>
        </p:spPr>
        <p:txBody>
          <a:bodyPr>
            <a:noAutofit/>
          </a:bodyPr>
          <a:lstStyle>
            <a:extLst/>
          </a:lstStyle>
          <a:p>
            <a:r>
              <a:rPr lang="en-US" sz="3000" dirty="0" smtClean="0">
                <a:solidFill>
                  <a:schemeClr val="bg1"/>
                </a:solidFill>
                <a:latin typeface="Tw Cen MT"/>
                <a:cs typeface="Tw Cen MT"/>
              </a:rPr>
              <a:t>Validation:  </a:t>
            </a:r>
            <a:br>
              <a:rPr lang="en-US" sz="3000" dirty="0" smtClean="0">
                <a:solidFill>
                  <a:schemeClr val="bg1"/>
                </a:solidFill>
                <a:latin typeface="Tw Cen MT"/>
                <a:cs typeface="Tw Cen MT"/>
              </a:rPr>
            </a:br>
            <a:r>
              <a:rPr lang="en-US" sz="3000" dirty="0" smtClean="0">
                <a:solidFill>
                  <a:schemeClr val="bg1"/>
                </a:solidFill>
                <a:latin typeface="Tw Cen MT"/>
                <a:cs typeface="Tw Cen MT"/>
              </a:rPr>
              <a:t>Compare </a:t>
            </a:r>
            <a:r>
              <a:rPr lang="en-US" sz="3000" dirty="0">
                <a:solidFill>
                  <a:schemeClr val="bg1"/>
                </a:solidFill>
                <a:latin typeface="Tw Cen MT"/>
                <a:cs typeface="Tw Cen MT"/>
              </a:rPr>
              <a:t>to gold standard: </a:t>
            </a:r>
            <a:r>
              <a:rPr lang="en-US" sz="3000" dirty="0" smtClean="0">
                <a:solidFill>
                  <a:schemeClr val="bg1"/>
                </a:solidFill>
                <a:latin typeface="Tw Cen MT"/>
                <a:cs typeface="Tw Cen MT"/>
              </a:rPr>
              <a:t>22 </a:t>
            </a:r>
            <a:r>
              <a:rPr lang="en-US" sz="3000" dirty="0">
                <a:solidFill>
                  <a:schemeClr val="bg1"/>
                </a:solidFill>
                <a:latin typeface="Tw Cen MT"/>
                <a:cs typeface="Tw Cen MT"/>
              </a:rPr>
              <a:t>images from 19 </a:t>
            </a:r>
            <a:r>
              <a:rPr lang="en-US" sz="3000" dirty="0" smtClean="0">
                <a:solidFill>
                  <a:schemeClr val="bg1"/>
                </a:solidFill>
                <a:latin typeface="Tw Cen MT"/>
                <a:cs typeface="Tw Cen MT"/>
              </a:rPr>
              <a:t>patients</a:t>
            </a:r>
            <a:endParaRPr lang="en-US" sz="3000" dirty="0">
              <a:solidFill>
                <a:schemeClr val="bg1"/>
              </a:solidFill>
              <a:latin typeface="Tw Cen MT"/>
              <a:cs typeface="Tw Cen M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24400" y="1428750"/>
            <a:ext cx="4267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latin typeface="Tw Cen MT (Body)"/>
              <a:cs typeface="Tw Cen MT (Body)"/>
            </a:endParaRPr>
          </a:p>
          <a:p>
            <a:endParaRPr lang="en-US" sz="2000" dirty="0" smtClean="0">
              <a:latin typeface="Tw Cen MT (Body)"/>
              <a:cs typeface="Tw Cen MT (Body)"/>
            </a:endParaRPr>
          </a:p>
          <a:p>
            <a:endParaRPr lang="en-US" sz="2000" dirty="0">
              <a:latin typeface="Tw Cen MT (Body)"/>
              <a:cs typeface="Tw Cen MT (Body)"/>
            </a:endParaRPr>
          </a:p>
          <a:p>
            <a:endParaRPr lang="en-US" sz="2000" dirty="0">
              <a:latin typeface="Tw Cen MT (Body)"/>
              <a:cs typeface="Tw Cen MT (Body)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7300"/>
            <a:ext cx="3886200" cy="3886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2573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4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304800" y="118110"/>
            <a:ext cx="8686800" cy="1005840"/>
          </a:xfrm>
        </p:spPr>
        <p:txBody>
          <a:bodyPr>
            <a:noAutofit/>
          </a:bodyPr>
          <a:lstStyle>
            <a:extLst/>
          </a:lstStyle>
          <a:p>
            <a:r>
              <a:rPr lang="en-US" sz="3000" dirty="0" smtClean="0">
                <a:solidFill>
                  <a:srgbClr val="FFFFFF"/>
                </a:solidFill>
                <a:latin typeface="Tw Cen MT"/>
                <a:cs typeface="Tw Cen MT"/>
              </a:rPr>
              <a:t>Validation: Only Smoothed Images </a:t>
            </a:r>
            <a:br>
              <a:rPr lang="en-US" sz="3000" dirty="0" smtClean="0">
                <a:solidFill>
                  <a:srgbClr val="FFFFFF"/>
                </a:solidFill>
                <a:latin typeface="Tw Cen MT"/>
                <a:cs typeface="Tw Cen MT"/>
              </a:rPr>
            </a:br>
            <a:r>
              <a:rPr lang="en-US" sz="3000" dirty="0" smtClean="0">
                <a:solidFill>
                  <a:srgbClr val="FFFFFF"/>
                </a:solidFill>
                <a:latin typeface="Tw Cen MT"/>
                <a:cs typeface="Tw Cen MT"/>
              </a:rPr>
              <a:t>(Note change of scale)</a:t>
            </a:r>
            <a:endParaRPr lang="en-US" sz="3000" dirty="0">
              <a:solidFill>
                <a:srgbClr val="FFFFFF"/>
              </a:solidFill>
              <a:latin typeface="Tw Cen MT"/>
              <a:cs typeface="Tw Cen M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8355"/>
            <a:ext cx="3886200" cy="388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257300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83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extLst/>
          </a:lstStyle>
          <a:p>
            <a:r>
              <a:rPr lang="en-US" sz="4400" dirty="0" err="1">
                <a:latin typeface="Tw Cen MT (Body)"/>
                <a:cs typeface="Tw Cen MT (Body)"/>
              </a:rPr>
              <a:t>Intraclass</a:t>
            </a:r>
            <a:r>
              <a:rPr lang="en-US" sz="4400" dirty="0">
                <a:latin typeface="Tw Cen MT (Body)"/>
                <a:cs typeface="Tw Cen MT (Body)"/>
              </a:rPr>
              <a:t> Correlation </a:t>
            </a:r>
            <a:r>
              <a:rPr lang="en-US" sz="4400" dirty="0" smtClean="0">
                <a:latin typeface="Tw Cen MT (Body)"/>
                <a:cs typeface="Tw Cen MT (Body)"/>
              </a:rPr>
              <a:t>Estimate</a:t>
            </a:r>
            <a:endParaRPr lang="en-US" sz="4400" dirty="0">
              <a:latin typeface="Tw Cen MT (Body)"/>
              <a:cs typeface="Tw Cen MT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657350"/>
            <a:ext cx="8382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Tw Cen MT"/>
                <a:cs typeface="Tw Cen MT"/>
              </a:rPr>
              <a:t>1062 images from 133 </a:t>
            </a:r>
            <a:r>
              <a:rPr lang="en-US" sz="3000" dirty="0" smtClean="0">
                <a:latin typeface="Tw Cen MT"/>
                <a:cs typeface="Tw Cen MT"/>
              </a:rPr>
              <a:t>patients, excluding </a:t>
            </a:r>
            <a:r>
              <a:rPr lang="en-US" sz="3000" dirty="0">
                <a:latin typeface="Tw Cen MT"/>
                <a:cs typeface="Tw Cen MT"/>
              </a:rPr>
              <a:t>115 scans for craniotomy or skull stripping failure (9.8%). </a:t>
            </a:r>
            <a:endParaRPr lang="en-US" sz="3000" dirty="0" smtClean="0">
              <a:latin typeface="Tw Cen MT"/>
              <a:cs typeface="Tw Cen MT"/>
            </a:endParaRPr>
          </a:p>
          <a:p>
            <a:endParaRPr lang="en-US" sz="3000" dirty="0">
              <a:latin typeface="Tw Cen MT"/>
              <a:cs typeface="Tw Cen MT"/>
            </a:endParaRPr>
          </a:p>
          <a:p>
            <a:endParaRPr lang="en-US" sz="3000" dirty="0">
              <a:latin typeface="Tw Cen MT"/>
              <a:cs typeface="Tw Cen MT"/>
            </a:endParaRPr>
          </a:p>
          <a:p>
            <a:endParaRPr lang="en-US" sz="3000" dirty="0" smtClean="0">
              <a:latin typeface="Tw Cen MT"/>
              <a:cs typeface="Tw Cen MT"/>
            </a:endParaRPr>
          </a:p>
          <a:p>
            <a:endParaRPr lang="en-US" sz="3000" dirty="0">
              <a:latin typeface="Tw Cen MT"/>
              <a:cs typeface="Tw Cen M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 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 Presentation.potx</Template>
  <TotalTime>0</TotalTime>
  <Words>251</Words>
  <Application>Microsoft Macintosh PowerPoint</Application>
  <PresentationFormat>On-screen Show (16:9)</PresentationFormat>
  <Paragraphs>54</Paragraphs>
  <Slides>16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Widescreen Presentation</vt:lpstr>
      <vt:lpstr>Validated Automatic Brain Extraction of Head CT Images </vt:lpstr>
      <vt:lpstr>CT Image (it’s NOT an MRI)</vt:lpstr>
      <vt:lpstr>Goal Go from this       to this</vt:lpstr>
      <vt:lpstr>How? Threshold image (0-100 HU)</vt:lpstr>
      <vt:lpstr>Smooth image (1mm 3D Gaussian kernel)</vt:lpstr>
      <vt:lpstr>Run BET (Brain Extraction Tool) from FSL</vt:lpstr>
      <vt:lpstr>Validation:   Compare to gold standard: 22 images from 19 patients</vt:lpstr>
      <vt:lpstr>Validation: Only Smoothed Images  (Note change of scale)</vt:lpstr>
      <vt:lpstr>Intraclass Correlation Estimate</vt:lpstr>
      <vt:lpstr>PowerPoint Presentation</vt:lpstr>
      <vt:lpstr>Intraclass Correlation Estimate</vt:lpstr>
      <vt:lpstr>Conclusion</vt:lpstr>
      <vt:lpstr>Thanks!</vt:lpstr>
      <vt:lpstr>Where does this method fail?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2010-04-19T20:53:40Z</dcterms:created>
  <dcterms:modified xsi:type="dcterms:W3CDTF">2014-11-04T23:36:00Z</dcterms:modified>
</cp:coreProperties>
</file>